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2"/>
    <p:restoredTop sz="68260"/>
  </p:normalViewPr>
  <p:slideViewPr>
    <p:cSldViewPr snapToGrid="0" snapToObjects="1">
      <p:cViewPr varScale="1">
        <p:scale>
          <a:sx n="73" d="100"/>
          <a:sy n="73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8366-A738-1541-9FC7-0A81F291CF82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B159F-7BDB-9A42-8734-0BF121C22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3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5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d9069b96_0_5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1ed9069b96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14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d9069b96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ed9069b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80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d9069b96_0_5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1ed9069b9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360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d9069b96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d9069b96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5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d9069b9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d9069b9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403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d9069b9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ed9069b96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714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d9069b96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1ed9069b9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445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8a3891b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8a3891b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993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d9069b96_0_6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ed9069b96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692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d9069b9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d9069b96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1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B159F-7BDB-9A42-8734-0BF121C223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40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d9069b9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d9069b9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56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8a3891b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8a3891b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678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d9069b96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d9069b96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Structure of RNN: feed forward loop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Output is going as input of next time step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/>
              <a:t>Define cell: </a:t>
            </a:r>
            <a:r>
              <a:rPr lang="en-US" dirty="0" err="1"/>
              <a:t>num_units</a:t>
            </a:r>
            <a:r>
              <a:rPr lang="en-US" dirty="0"/>
              <a:t>--&gt; define the size of output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/>
              <a:t>Run cell: plug input in and get output. 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/>
              <a:t>Difference btw </a:t>
            </a:r>
            <a:r>
              <a:rPr lang="en-US" dirty="0" err="1"/>
              <a:t>static_rnn</a:t>
            </a:r>
            <a:r>
              <a:rPr lang="en-US" dirty="0"/>
              <a:t>(size of </a:t>
            </a:r>
            <a:r>
              <a:rPr lang="en-US" dirty="0" err="1"/>
              <a:t>time_step</a:t>
            </a:r>
            <a:r>
              <a:rPr lang="en-US" dirty="0"/>
              <a:t>: k) and </a:t>
            </a:r>
            <a:r>
              <a:rPr lang="en-US" dirty="0" err="1"/>
              <a:t>dynamic_rnn</a:t>
            </a:r>
            <a:r>
              <a:rPr lang="en-US" dirty="0"/>
              <a:t>(size of </a:t>
            </a:r>
            <a:r>
              <a:rPr lang="en-US" dirty="0" err="1"/>
              <a:t>time_step:None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9513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8a3891b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8a3891b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simply change ”cell” as other types of RNN (such as GRU, LSTM etc.)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not need to </a:t>
            </a:r>
            <a:r>
              <a:rPr lang="en-US" dirty="0" err="1"/>
              <a:t>dynamic_rnn</a:t>
            </a:r>
            <a:r>
              <a:rPr lang="en-US" dirty="0"/>
              <a:t> statement </a:t>
            </a:r>
            <a:r>
              <a:rPr lang="en-US" dirty="0">
                <a:sym typeface="Wingdings" pitchFamily="2" charset="2"/>
              </a:rPr>
              <a:t> easy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328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d9069b96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d9069b96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456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d9069b96_0_5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1ed9069b9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543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d9069b96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d9069b96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Input dimension? 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Output(hidden state) dimension? 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Timesteps? 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Batch-size?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06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be86e608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be86e608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4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416968" y="178593"/>
            <a:ext cx="73580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533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4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2416968" y="1946672"/>
            <a:ext cx="7358000" cy="4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609585" marR="0" lvl="0" indent="-60958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57571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2533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57571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2533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57571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2533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57571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2533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507987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507987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507987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507987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5976441" y="6509743"/>
            <a:ext cx="230400" cy="2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36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1-hello-rnn.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1-hello-rnn.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0-rnn_basics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1-hello-rnn.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1-hello-rnn.p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unkim.github.io/m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1-hello-rnn.p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https://github.com/hunkim/DeepLearningZeroToAll/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0-rnn_basics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0-rnn_basics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8D0E-410B-BE45-B7AA-C7C54A591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73306"/>
            <a:ext cx="7766936" cy="2437189"/>
          </a:xfrm>
        </p:spPr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TensorFlow tutorial:</a:t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RNN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2ECF-0703-6C46-9ED3-4A475A6E6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10492"/>
            <a:ext cx="7766936" cy="1096899"/>
          </a:xfrm>
        </p:spPr>
        <p:txBody>
          <a:bodyPr/>
          <a:lstStyle/>
          <a:p>
            <a:r>
              <a:rPr lang="en-US" dirty="0"/>
              <a:t>Soo Kim</a:t>
            </a:r>
          </a:p>
          <a:p>
            <a:r>
              <a:rPr lang="en-US" dirty="0"/>
              <a:t>Lawrence Livermore National Laboratories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03129-2F0C-744C-9E16-21D6E932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2" y="4558941"/>
            <a:ext cx="2662030" cy="22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8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>
            <a:spLocks noGrp="1"/>
          </p:cNvSpPr>
          <p:nvPr>
            <p:ph type="title"/>
          </p:nvPr>
        </p:nvSpPr>
        <p:spPr>
          <a:xfrm>
            <a:off x="-10917" y="178593"/>
            <a:ext cx="122140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00" tIns="35700" rIns="35700" bIns="35700" rtlCol="0" anchor="ctr" anchorCtr="0">
            <a:noAutofit/>
          </a:bodyPr>
          <a:lstStyle/>
          <a:p>
            <a:r>
              <a:rPr lang="en"/>
              <a:t>Creating rnn cell</a:t>
            </a:r>
            <a:endParaRPr/>
          </a:p>
        </p:txBody>
      </p:sp>
      <p:sp>
        <p:nvSpPr>
          <p:cNvPr id="429" name="Google Shape;429;p69"/>
          <p:cNvSpPr/>
          <p:nvPr/>
        </p:nvSpPr>
        <p:spPr>
          <a:xfrm>
            <a:off x="499065" y="1818472"/>
            <a:ext cx="8418000" cy="3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667"/>
          </a:p>
          <a:p>
            <a:pPr>
              <a:buClr>
                <a:srgbClr val="000000"/>
              </a:buClr>
            </a:pP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lang="en"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667"/>
          </a:p>
          <a:p>
            <a:pPr>
              <a:buClr>
                <a:srgbClr val="000000"/>
              </a:buClr>
            </a:pPr>
            <a:endParaRPr sz="3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</a:pPr>
            <a:endParaRPr sz="3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FFFFFF"/>
              </a:buClr>
            </a:pPr>
            <a:r>
              <a:rPr lang="en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lang="en"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667"/>
          </a:p>
          <a:p>
            <a:pPr>
              <a:buClr>
                <a:srgbClr val="FFFFFF"/>
              </a:buClr>
            </a:pPr>
            <a:r>
              <a:rPr lang="en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lang="en"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667"/>
          </a:p>
          <a:p>
            <a:pPr>
              <a:buClr>
                <a:srgbClr val="000000"/>
              </a:buClr>
            </a:pPr>
            <a:endParaRPr sz="3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Google Shape;4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665" y="1530761"/>
            <a:ext cx="2486512" cy="4558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396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>
            <a:spLocks noGrp="1"/>
          </p:cNvSpPr>
          <p:nvPr>
            <p:ph type="title"/>
          </p:nvPr>
        </p:nvSpPr>
        <p:spPr>
          <a:xfrm>
            <a:off x="-10917" y="178593"/>
            <a:ext cx="122140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00" tIns="35700" rIns="35700" bIns="35700" rtlCol="0" anchor="ctr" anchorCtr="0">
            <a:noAutofit/>
          </a:bodyPr>
          <a:lstStyle/>
          <a:p>
            <a:r>
              <a:rPr lang="en"/>
              <a:t>Creating rnn cell</a:t>
            </a:r>
            <a:endParaRPr/>
          </a:p>
        </p:txBody>
      </p:sp>
      <p:sp>
        <p:nvSpPr>
          <p:cNvPr id="436" name="Google Shape;436;p70"/>
          <p:cNvSpPr/>
          <p:nvPr/>
        </p:nvSpPr>
        <p:spPr>
          <a:xfrm>
            <a:off x="499065" y="1818472"/>
            <a:ext cx="8418000" cy="3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667"/>
          </a:p>
          <a:p>
            <a:pPr>
              <a:buClr>
                <a:srgbClr val="000000"/>
              </a:buClr>
            </a:pP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lang="en"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667"/>
          </a:p>
          <a:p>
            <a:pPr>
              <a:buClr>
                <a:srgbClr val="000000"/>
              </a:buClr>
            </a:pPr>
            <a:endParaRPr sz="3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</a:pPr>
            <a:endParaRPr sz="3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</a:pP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lang="en"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667"/>
          </a:p>
          <a:p>
            <a:pPr>
              <a:buClr>
                <a:srgbClr val="000000"/>
              </a:buClr>
            </a:pP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lang="en"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667"/>
          </a:p>
          <a:p>
            <a:pPr>
              <a:buClr>
                <a:srgbClr val="000000"/>
              </a:buClr>
            </a:pPr>
            <a:endParaRPr sz="3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665" y="1530761"/>
            <a:ext cx="2486512" cy="4558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13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>
            <a:spLocks noGrp="1"/>
          </p:cNvSpPr>
          <p:nvPr>
            <p:ph type="title"/>
          </p:nvPr>
        </p:nvSpPr>
        <p:spPr>
          <a:xfrm>
            <a:off x="-10917" y="178593"/>
            <a:ext cx="122140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00" tIns="35700" rIns="35700" bIns="35700" rtlCol="0" anchor="ctr" anchorCtr="0">
            <a:noAutofit/>
          </a:bodyPr>
          <a:lstStyle/>
          <a:p>
            <a:r>
              <a:rPr lang="en"/>
              <a:t>Execute RNN</a:t>
            </a:r>
            <a:endParaRPr/>
          </a:p>
        </p:txBody>
      </p:sp>
      <p:sp>
        <p:nvSpPr>
          <p:cNvPr id="443" name="Google Shape;443;p71"/>
          <p:cNvSpPr/>
          <p:nvPr/>
        </p:nvSpPr>
        <p:spPr>
          <a:xfrm>
            <a:off x="499067" y="1818467"/>
            <a:ext cx="9087600" cy="4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26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  <a:endParaRPr sz="2667"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" sz="26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lang="en" sz="2667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lang="en" sz="26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667"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endParaRPr sz="2667"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endParaRPr sz="2667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667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667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667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657509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667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667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667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  <a:endParaRPr sz="2667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667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667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endParaRPr sz="2667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</a:pPr>
            <a:endParaRPr sz="26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665" y="1530761"/>
            <a:ext cx="2486512" cy="455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201" y="4077883"/>
            <a:ext cx="476567" cy="47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4401" y="1486600"/>
            <a:ext cx="476567" cy="4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/>
        </p:nvSpPr>
        <p:spPr>
          <a:xfrm rot="1232359">
            <a:off x="7905048" y="737721"/>
            <a:ext cx="2245973" cy="96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hidden_rnn_size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82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>
            <a:spLocks noGrp="1"/>
          </p:cNvSpPr>
          <p:nvPr>
            <p:ph type="title"/>
          </p:nvPr>
        </p:nvSpPr>
        <p:spPr>
          <a:xfrm>
            <a:off x="-10917" y="178593"/>
            <a:ext cx="122140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/>
              <a:t>RNN parameters</a:t>
            </a:r>
            <a:endParaRPr/>
          </a:p>
        </p:txBody>
      </p:sp>
      <p:sp>
        <p:nvSpPr>
          <p:cNvPr id="453" name="Google Shape;453;p72"/>
          <p:cNvSpPr txBox="1"/>
          <p:nvPr/>
        </p:nvSpPr>
        <p:spPr>
          <a:xfrm>
            <a:off x="103633" y="2235200"/>
            <a:ext cx="120884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24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  <a:endParaRPr sz="24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sz="24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24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sz="24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  <a:endParaRPr sz="24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665" y="1530761"/>
            <a:ext cx="2486512" cy="455860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2"/>
          <p:cNvSpPr txBox="1"/>
          <p:nvPr/>
        </p:nvSpPr>
        <p:spPr>
          <a:xfrm>
            <a:off x="4402967" y="6235200"/>
            <a:ext cx="8266400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600">
                <a:solidFill>
                  <a:srgbClr val="808080"/>
                </a:solidFill>
              </a:rPr>
              <a:t> 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46917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>
            <a:spLocks noGrp="1"/>
          </p:cNvSpPr>
          <p:nvPr>
            <p:ph type="title"/>
          </p:nvPr>
        </p:nvSpPr>
        <p:spPr>
          <a:xfrm>
            <a:off x="-10917" y="178593"/>
            <a:ext cx="122140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/>
              <a:t>Data creation</a:t>
            </a:r>
            <a:endParaRPr/>
          </a:p>
        </p:txBody>
      </p:sp>
      <p:sp>
        <p:nvSpPr>
          <p:cNvPr id="461" name="Google Shape;461;p73"/>
          <p:cNvSpPr txBox="1"/>
          <p:nvPr/>
        </p:nvSpPr>
        <p:spPr>
          <a:xfrm>
            <a:off x="203200" y="1445800"/>
            <a:ext cx="12011200" cy="4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2133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609585" indent="609585"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133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lang="en" sz="2133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 sz="21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sz="21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73"/>
          <p:cNvSpPr txBox="1"/>
          <p:nvPr/>
        </p:nvSpPr>
        <p:spPr>
          <a:xfrm>
            <a:off x="4402967" y="6235200"/>
            <a:ext cx="8266400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600">
                <a:solidFill>
                  <a:srgbClr val="808080"/>
                </a:solidFill>
              </a:rPr>
              <a:t> 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14623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>
            <a:spLocks noGrp="1"/>
          </p:cNvSpPr>
          <p:nvPr>
            <p:ph type="title"/>
          </p:nvPr>
        </p:nvSpPr>
        <p:spPr>
          <a:xfrm>
            <a:off x="192273" y="178600"/>
            <a:ext cx="69136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/>
              <a:t>Feed to RNN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203200" y="1733600"/>
            <a:ext cx="12006000" cy="4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b="1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lang="en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lang="en" sz="24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sz="24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lang="en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 sz="24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sz="24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2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lang="en" sz="2400" b="1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4402967" y="6235200"/>
            <a:ext cx="8266400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600">
                <a:solidFill>
                  <a:srgbClr val="808080"/>
                </a:solidFill>
              </a:rPr>
              <a:t> </a:t>
            </a:r>
            <a:endParaRPr sz="1600"/>
          </a:p>
        </p:txBody>
      </p:sp>
      <p:sp>
        <p:nvSpPr>
          <p:cNvPr id="470" name="Google Shape;470;p74"/>
          <p:cNvSpPr txBox="1"/>
          <p:nvPr/>
        </p:nvSpPr>
        <p:spPr>
          <a:xfrm>
            <a:off x="7198133" y="101600"/>
            <a:ext cx="4921200" cy="2415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5327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>
            <a:spLocks noGrp="1"/>
          </p:cNvSpPr>
          <p:nvPr>
            <p:ph type="title"/>
          </p:nvPr>
        </p:nvSpPr>
        <p:spPr>
          <a:xfrm>
            <a:off x="-10917" y="-329407"/>
            <a:ext cx="122140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00" tIns="35700" rIns="35700" bIns="35700" rtlCol="0" anchor="ctr" anchorCtr="0">
            <a:noAutofit/>
          </a:bodyPr>
          <a:lstStyle/>
          <a:p>
            <a:r>
              <a:rPr lang="en"/>
              <a:t>Cost: sequence_loss</a:t>
            </a:r>
            <a:endParaRPr/>
          </a:p>
        </p:txBody>
      </p:sp>
      <p:sp>
        <p:nvSpPr>
          <p:cNvPr id="476" name="Google Shape;476;p75"/>
          <p:cNvSpPr txBox="1"/>
          <p:nvPr/>
        </p:nvSpPr>
        <p:spPr>
          <a:xfrm>
            <a:off x="2594133" y="6119300"/>
            <a:ext cx="10174400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2400">
                <a:solidFill>
                  <a:srgbClr val="808080"/>
                </a:solidFill>
              </a:rPr>
              <a:t> </a:t>
            </a:r>
            <a:endParaRPr sz="2400"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0" y="1588193"/>
            <a:ext cx="11785595" cy="3441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001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/>
          <p:nvPr/>
        </p:nvSpPr>
        <p:spPr>
          <a:xfrm>
            <a:off x="0" y="893200"/>
            <a:ext cx="8842400" cy="5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37061" marR="237061">
              <a:lnSpc>
                <a:spcPct val="121429"/>
              </a:lnSpc>
              <a:spcBef>
                <a:spcPts val="1867"/>
              </a:spcBef>
              <a:spcAft>
                <a:spcPts val="1867"/>
              </a:spcAft>
            </a:pPr>
            <a:r>
              <a:rPr lang="en" sz="1600" i="1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sequence_length]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y_data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i="1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sequence_length, emb_dim ]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prediction1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prediction2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i="1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 * sequence_length]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weights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]], dtype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sequence_loss1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sequence_loss(prediction1, y_data, weights)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sequence_loss2 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sequence_loss(prediction2, y_data, weights)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"Loss1: "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sequence_loss1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eval(),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6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"Loss2: "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sequence_loss2</a:t>
            </a:r>
            <a:r>
              <a:rPr lang="en" sz="16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eval())</a:t>
            </a:r>
            <a:b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76"/>
          <p:cNvSpPr txBox="1">
            <a:spLocks noGrp="1"/>
          </p:cNvSpPr>
          <p:nvPr>
            <p:ph type="title"/>
          </p:nvPr>
        </p:nvSpPr>
        <p:spPr>
          <a:xfrm>
            <a:off x="-10917" y="-329407"/>
            <a:ext cx="122140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00" tIns="35700" rIns="35700" bIns="35700" rtlCol="0" anchor="ctr" anchorCtr="0">
            <a:noAutofit/>
          </a:bodyPr>
          <a:lstStyle/>
          <a:p>
            <a:r>
              <a:rPr lang="en"/>
              <a:t>Cost: sequence_loss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9524700" y="5557867"/>
            <a:ext cx="2266400" cy="996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Loss1:  0.513015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Loss2:  0.371101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8665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>
            <a:spLocks noGrp="1"/>
          </p:cNvSpPr>
          <p:nvPr>
            <p:ph type="title"/>
          </p:nvPr>
        </p:nvSpPr>
        <p:spPr>
          <a:xfrm>
            <a:off x="-10917" y="-126207"/>
            <a:ext cx="122140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00" tIns="35700" rIns="35700" bIns="35700" rtlCol="0" anchor="ctr" anchorCtr="0">
            <a:noAutofit/>
          </a:bodyPr>
          <a:lstStyle/>
          <a:p>
            <a:r>
              <a:rPr lang="en"/>
              <a:t>Cost: sequence_loss</a:t>
            </a:r>
            <a:endParaRPr/>
          </a:p>
        </p:txBody>
      </p:sp>
      <p:sp>
        <p:nvSpPr>
          <p:cNvPr id="490" name="Google Shape;490;p77"/>
          <p:cNvSpPr txBox="1"/>
          <p:nvPr/>
        </p:nvSpPr>
        <p:spPr>
          <a:xfrm>
            <a:off x="304800" y="1827000"/>
            <a:ext cx="11487600" cy="42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2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77"/>
          <p:cNvSpPr txBox="1"/>
          <p:nvPr/>
        </p:nvSpPr>
        <p:spPr>
          <a:xfrm>
            <a:off x="4402967" y="6235200"/>
            <a:ext cx="8266400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600">
                <a:solidFill>
                  <a:srgbClr val="808080"/>
                </a:solidFill>
              </a:rPr>
              <a:t> 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068910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8"/>
          <p:cNvSpPr txBox="1">
            <a:spLocks noGrp="1"/>
          </p:cNvSpPr>
          <p:nvPr>
            <p:ph type="title"/>
          </p:nvPr>
        </p:nvSpPr>
        <p:spPr>
          <a:xfrm>
            <a:off x="-10917" y="178593"/>
            <a:ext cx="122140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/>
              <a:t>Training</a:t>
            </a:r>
            <a:endParaRPr/>
          </a:p>
        </p:txBody>
      </p:sp>
      <p:sp>
        <p:nvSpPr>
          <p:cNvPr id="497" name="Google Shape;497;p78"/>
          <p:cNvSpPr txBox="1"/>
          <p:nvPr/>
        </p:nvSpPr>
        <p:spPr>
          <a:xfrm>
            <a:off x="304800" y="1530400"/>
            <a:ext cx="12192000" cy="4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2133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" sz="2133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133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2133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2133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1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2133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2133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2133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2133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133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133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2133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lang="en" sz="2133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2133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133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133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133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2133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78"/>
          <p:cNvSpPr txBox="1"/>
          <p:nvPr/>
        </p:nvSpPr>
        <p:spPr>
          <a:xfrm>
            <a:off x="4402967" y="6235200"/>
            <a:ext cx="8266400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600">
                <a:solidFill>
                  <a:srgbClr val="808080"/>
                </a:solidFill>
              </a:rPr>
              <a:t> 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84916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2548-7059-C644-8296-9FB91499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69AA-2EF0-624C-AE21-CF4C5B07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 cell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Coding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F56DB-A1CF-3446-B4C9-BF8B02C7984D}"/>
              </a:ext>
            </a:extLst>
          </p:cNvPr>
          <p:cNvSpPr/>
          <p:nvPr/>
        </p:nvSpPr>
        <p:spPr>
          <a:xfrm>
            <a:off x="372039" y="5543385"/>
            <a:ext cx="11156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Sources:</a:t>
            </a:r>
            <a:br>
              <a:rPr lang="en-US" dirty="0"/>
            </a:br>
            <a:r>
              <a:rPr lang="ko-KR" altLang="en-US" dirty="0"/>
              <a:t>모두를 위한 </a:t>
            </a:r>
            <a:r>
              <a:rPr lang="ko-KR" altLang="en-US" dirty="0" err="1"/>
              <a:t>딥러닝</a:t>
            </a:r>
            <a:r>
              <a:rPr lang="ko-KR" altLang="en-US" dirty="0"/>
              <a:t> 강의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http://hunkim.github.io/ml/</a:t>
            </a:r>
            <a:br>
              <a:rPr lang="en-US" altLang="ko-KR" dirty="0"/>
            </a:br>
            <a:r>
              <a:rPr lang="en-US" u="sng" dirty="0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-US" dirty="0">
                <a:solidFill>
                  <a:srgbClr val="808080"/>
                </a:solidFill>
              </a:rPr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9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>
            <a:spLocks noGrp="1"/>
          </p:cNvSpPr>
          <p:nvPr>
            <p:ph type="title"/>
          </p:nvPr>
        </p:nvSpPr>
        <p:spPr>
          <a:xfrm>
            <a:off x="-10917" y="178593"/>
            <a:ext cx="122140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/>
              <a:t>Results</a:t>
            </a:r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0" y="674867"/>
            <a:ext cx="12192000" cy="3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101600" y="4130667"/>
            <a:ext cx="12008000" cy="2435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lang="en" sz="24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  <a:endParaRPr sz="24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9"/>
          <p:cNvSpPr txBox="1"/>
          <p:nvPr/>
        </p:nvSpPr>
        <p:spPr>
          <a:xfrm>
            <a:off x="4402967" y="6235200"/>
            <a:ext cx="8266400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600">
                <a:solidFill>
                  <a:srgbClr val="808080"/>
                </a:solidFill>
              </a:rPr>
              <a:t> 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78670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>
            <a:spLocks noGrp="1"/>
          </p:cNvSpPr>
          <p:nvPr>
            <p:ph type="title"/>
          </p:nvPr>
        </p:nvSpPr>
        <p:spPr>
          <a:xfrm>
            <a:off x="300500" y="178600"/>
            <a:ext cx="117508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 sz="4000" u="sng" dirty="0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4000" dirty="0"/>
              <a:t> </a:t>
            </a:r>
            <a:endParaRPr sz="4000" dirty="0"/>
          </a:p>
        </p:txBody>
      </p:sp>
      <p:pic>
        <p:nvPicPr>
          <p:cNvPr id="222" name="Google Shape;2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299400"/>
            <a:ext cx="5592667" cy="34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968" y="2308333"/>
            <a:ext cx="5887337" cy="3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651" y="2774367"/>
            <a:ext cx="5478952" cy="34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4967" y="2774367"/>
            <a:ext cx="5893364" cy="37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801" y="3319300"/>
            <a:ext cx="5581649" cy="34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8634" y="3319300"/>
            <a:ext cx="5893373" cy="34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4800" y="3762633"/>
            <a:ext cx="5592667" cy="33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44967" y="3711767"/>
            <a:ext cx="5893367" cy="3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067" y="4135996"/>
            <a:ext cx="5699432" cy="37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59500" y="4129467"/>
            <a:ext cx="5997813" cy="3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4801" y="2295600"/>
            <a:ext cx="2771439" cy="3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72868" y="4115500"/>
            <a:ext cx="2859449" cy="3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3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>
            <a:spLocks noGrp="1"/>
          </p:cNvSpPr>
          <p:nvPr>
            <p:ph type="title"/>
          </p:nvPr>
        </p:nvSpPr>
        <p:spPr>
          <a:xfrm>
            <a:off x="2416968" y="178593"/>
            <a:ext cx="73580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/>
              <a:t>RNN in TensorFlow</a:t>
            </a:r>
            <a:endParaRPr/>
          </a:p>
        </p:txBody>
      </p:sp>
      <p:sp>
        <p:nvSpPr>
          <p:cNvPr id="240" name="Google Shape;240;p53"/>
          <p:cNvSpPr txBox="1"/>
          <p:nvPr/>
        </p:nvSpPr>
        <p:spPr>
          <a:xfrm>
            <a:off x="0" y="1776567"/>
            <a:ext cx="12313267" cy="20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b="1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(</a:t>
            </a:r>
            <a:r>
              <a:rPr lang="en-US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-US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vs </a:t>
            </a:r>
            <a:r>
              <a:rPr lang="en-US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static_rnn</a:t>
            </a:r>
            <a:r>
              <a:rPr lang="en-US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?)</a:t>
            </a:r>
            <a:b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b="1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 sz="24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53"/>
          <p:cNvSpPr txBox="1"/>
          <p:nvPr/>
        </p:nvSpPr>
        <p:spPr>
          <a:xfrm>
            <a:off x="4589800" y="6216767"/>
            <a:ext cx="7822400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467">
                <a:solidFill>
                  <a:srgbClr val="808080"/>
                </a:solidFill>
              </a:rPr>
              <a:t> </a:t>
            </a:r>
            <a:endParaRPr sz="146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565449-5D0D-954E-8CE6-3200D1C61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552" y="3693825"/>
            <a:ext cx="5874667" cy="29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2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>
            <a:spLocks noGrp="1"/>
          </p:cNvSpPr>
          <p:nvPr>
            <p:ph type="title"/>
          </p:nvPr>
        </p:nvSpPr>
        <p:spPr>
          <a:xfrm>
            <a:off x="2416968" y="178593"/>
            <a:ext cx="73580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/>
              <a:t>RNN in TensorFlow</a:t>
            </a:r>
            <a:endParaRPr/>
          </a:p>
        </p:txBody>
      </p:sp>
      <p:sp>
        <p:nvSpPr>
          <p:cNvPr id="248" name="Google Shape;248;p54"/>
          <p:cNvSpPr txBox="1"/>
          <p:nvPr/>
        </p:nvSpPr>
        <p:spPr>
          <a:xfrm>
            <a:off x="0" y="1035793"/>
            <a:ext cx="12313267" cy="3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strike="sngStrike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z="2400" strike="sngStrike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strike="sngStrike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strike="sngStrike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strike="sngStrike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2400" strike="sngStrike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strike="sngStrike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2400" strike="sngStrike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strike="sngStrike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2400" strike="sngStrike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b="1" strike="sngStrik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 sz="2400" strike="sngStrike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strike="sngStrike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2400" strike="sngStrike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strike="sngStrike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2400" strike="sngStrike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strike="sngStrike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b="1" dirty="0" err="1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BasicLSTMCell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   </a:t>
            </a:r>
            <a:b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2400" dirty="0" err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b="1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dirty="0" err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24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 sz="24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3141785" y="6216767"/>
            <a:ext cx="9270415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467">
                <a:solidFill>
                  <a:srgbClr val="808080"/>
                </a:solidFill>
              </a:rPr>
              <a:t> </a:t>
            </a:r>
            <a:endParaRPr sz="146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D4FE6-E990-CA49-9D66-9BE72763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30" y="3487967"/>
            <a:ext cx="6084032" cy="30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1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>
            <a:spLocks noGrp="1"/>
          </p:cNvSpPr>
          <p:nvPr>
            <p:ph type="title"/>
          </p:nvPr>
        </p:nvSpPr>
        <p:spPr>
          <a:xfrm>
            <a:off x="2416968" y="178593"/>
            <a:ext cx="73580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/>
              <a:t>Teach RNN ‘hihello’</a:t>
            </a:r>
            <a:endParaRPr/>
          </a:p>
        </p:txBody>
      </p:sp>
      <p:pic>
        <p:nvPicPr>
          <p:cNvPr id="365" name="Google Shape;3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96193"/>
            <a:ext cx="11785600" cy="377480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/>
        </p:nvSpPr>
        <p:spPr>
          <a:xfrm>
            <a:off x="792567" y="507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65"/>
          <p:cNvSpPr txBox="1"/>
          <p:nvPr/>
        </p:nvSpPr>
        <p:spPr>
          <a:xfrm>
            <a:off x="4657967" y="507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65"/>
          <p:cNvSpPr txBox="1"/>
          <p:nvPr/>
        </p:nvSpPr>
        <p:spPr>
          <a:xfrm>
            <a:off x="2725267" y="507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6590667" y="507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65"/>
          <p:cNvSpPr txBox="1"/>
          <p:nvPr/>
        </p:nvSpPr>
        <p:spPr>
          <a:xfrm>
            <a:off x="10456067" y="507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65"/>
          <p:cNvSpPr txBox="1"/>
          <p:nvPr/>
        </p:nvSpPr>
        <p:spPr>
          <a:xfrm>
            <a:off x="8523367" y="507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792567" y="22339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4657967" y="22339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2725267" y="22339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65"/>
          <p:cNvSpPr txBox="1"/>
          <p:nvPr/>
        </p:nvSpPr>
        <p:spPr>
          <a:xfrm>
            <a:off x="6590667" y="22339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10456067" y="22339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o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8523367" y="22339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572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>
            <a:spLocks noGrp="1"/>
          </p:cNvSpPr>
          <p:nvPr>
            <p:ph type="title"/>
          </p:nvPr>
        </p:nvSpPr>
        <p:spPr>
          <a:xfrm>
            <a:off x="5401667" y="178600"/>
            <a:ext cx="68016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00" tIns="35700" rIns="35700" bIns="35700" rtlCol="0" anchor="ctr" anchorCtr="0">
            <a:noAutofit/>
          </a:bodyPr>
          <a:lstStyle/>
          <a:p>
            <a:r>
              <a:rPr lang="en"/>
              <a:t>One-hot encoding</a:t>
            </a:r>
            <a:endParaRPr/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665" y="1530761"/>
            <a:ext cx="2486512" cy="455860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1036467" y="2089367"/>
            <a:ext cx="8309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667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2667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667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667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2667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667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667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2667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667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667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2667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667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667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667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2667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203200" y="101600"/>
            <a:ext cx="6051200" cy="2416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‘hihello’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585" indent="-457189"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585" indent="-457189"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5334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00993"/>
            <a:ext cx="11785600" cy="377480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7"/>
          <p:cNvSpPr txBox="1"/>
          <p:nvPr/>
        </p:nvSpPr>
        <p:spPr>
          <a:xfrm>
            <a:off x="792567" y="53835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4657967" y="53835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67"/>
          <p:cNvSpPr txBox="1"/>
          <p:nvPr/>
        </p:nvSpPr>
        <p:spPr>
          <a:xfrm>
            <a:off x="2725267" y="53835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67"/>
          <p:cNvSpPr txBox="1"/>
          <p:nvPr/>
        </p:nvSpPr>
        <p:spPr>
          <a:xfrm>
            <a:off x="6590667" y="53835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67"/>
          <p:cNvSpPr txBox="1"/>
          <p:nvPr/>
        </p:nvSpPr>
        <p:spPr>
          <a:xfrm>
            <a:off x="10456067" y="53835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67"/>
          <p:cNvSpPr txBox="1"/>
          <p:nvPr/>
        </p:nvSpPr>
        <p:spPr>
          <a:xfrm>
            <a:off x="8523367" y="53835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67"/>
          <p:cNvSpPr txBox="1"/>
          <p:nvPr/>
        </p:nvSpPr>
        <p:spPr>
          <a:xfrm>
            <a:off x="792567" y="253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4657967" y="253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2725267" y="253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7"/>
          <p:cNvSpPr txBox="1"/>
          <p:nvPr/>
        </p:nvSpPr>
        <p:spPr>
          <a:xfrm>
            <a:off x="6590667" y="253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10456067" y="253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o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67"/>
          <p:cNvSpPr txBox="1"/>
          <p:nvPr/>
        </p:nvSpPr>
        <p:spPr>
          <a:xfrm>
            <a:off x="8523367" y="2538733"/>
            <a:ext cx="500800" cy="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-10833" y="5769733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04" name="Google Shape;404;p67"/>
          <p:cNvSpPr txBox="1"/>
          <p:nvPr/>
        </p:nvSpPr>
        <p:spPr>
          <a:xfrm>
            <a:off x="1915733" y="5769400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05" name="Google Shape;405;p67"/>
          <p:cNvSpPr txBox="1"/>
          <p:nvPr/>
        </p:nvSpPr>
        <p:spPr>
          <a:xfrm>
            <a:off x="3854567" y="5769733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06" name="Google Shape;406;p67"/>
          <p:cNvSpPr txBox="1"/>
          <p:nvPr/>
        </p:nvSpPr>
        <p:spPr>
          <a:xfrm>
            <a:off x="5787267" y="5769400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07" name="Google Shape;407;p67"/>
          <p:cNvSpPr txBox="1"/>
          <p:nvPr/>
        </p:nvSpPr>
        <p:spPr>
          <a:xfrm>
            <a:off x="7719967" y="5769733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08" name="Google Shape;408;p67"/>
          <p:cNvSpPr txBox="1"/>
          <p:nvPr/>
        </p:nvSpPr>
        <p:spPr>
          <a:xfrm>
            <a:off x="9658800" y="5769400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09" name="Google Shape;409;p67"/>
          <p:cNvSpPr txBox="1"/>
          <p:nvPr/>
        </p:nvSpPr>
        <p:spPr>
          <a:xfrm>
            <a:off x="7301867" y="-126200"/>
            <a:ext cx="6088800" cy="2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7"/>
          <p:cNvSpPr txBox="1">
            <a:spLocks noGrp="1"/>
          </p:cNvSpPr>
          <p:nvPr>
            <p:ph type="title"/>
          </p:nvPr>
        </p:nvSpPr>
        <p:spPr>
          <a:xfrm>
            <a:off x="2725267" y="204519"/>
            <a:ext cx="73580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 dirty="0"/>
              <a:t>Teach RNN ‘</a:t>
            </a:r>
            <a:r>
              <a:rPr lang="en" dirty="0" err="1"/>
              <a:t>hihello</a:t>
            </a:r>
            <a:r>
              <a:rPr lang="en" dirty="0"/>
              <a:t>’</a:t>
            </a:r>
            <a:endParaRPr dirty="0"/>
          </a:p>
        </p:txBody>
      </p:sp>
      <p:sp>
        <p:nvSpPr>
          <p:cNvPr id="411" name="Google Shape;411;p67"/>
          <p:cNvSpPr txBox="1"/>
          <p:nvPr/>
        </p:nvSpPr>
        <p:spPr>
          <a:xfrm>
            <a:off x="86933" y="2010200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12" name="Google Shape;412;p67"/>
          <p:cNvSpPr txBox="1"/>
          <p:nvPr/>
        </p:nvSpPr>
        <p:spPr>
          <a:xfrm>
            <a:off x="2025767" y="2010533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13" name="Google Shape;413;p67"/>
          <p:cNvSpPr txBox="1"/>
          <p:nvPr/>
        </p:nvSpPr>
        <p:spPr>
          <a:xfrm>
            <a:off x="3958467" y="2010200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14" name="Google Shape;414;p67"/>
          <p:cNvSpPr txBox="1"/>
          <p:nvPr/>
        </p:nvSpPr>
        <p:spPr>
          <a:xfrm>
            <a:off x="5891167" y="2010533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15" name="Google Shape;415;p67"/>
          <p:cNvSpPr txBox="1"/>
          <p:nvPr/>
        </p:nvSpPr>
        <p:spPr>
          <a:xfrm>
            <a:off x="7830000" y="2010200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416" name="Google Shape;416;p67"/>
          <p:cNvSpPr txBox="1"/>
          <p:nvPr/>
        </p:nvSpPr>
        <p:spPr>
          <a:xfrm>
            <a:off x="9760400" y="2010200"/>
            <a:ext cx="2107600" cy="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83E08-8B0A-BA43-9973-45878927FFE2}"/>
              </a:ext>
            </a:extLst>
          </p:cNvPr>
          <p:cNvSpPr txBox="1"/>
          <p:nvPr/>
        </p:nvSpPr>
        <p:spPr>
          <a:xfrm>
            <a:off x="86933" y="464802"/>
            <a:ext cx="435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Input dimension?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Output(hidden state) dimension?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Timesteps?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Batch-size?</a:t>
            </a:r>
          </a:p>
        </p:txBody>
      </p:sp>
    </p:spTree>
    <p:extLst>
      <p:ext uri="{BB962C8B-B14F-4D97-AF65-F5344CB8AC3E}">
        <p14:creationId xmlns:p14="http://schemas.microsoft.com/office/powerpoint/2010/main" val="37555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7301867" y="-126200"/>
            <a:ext cx="6088800" cy="2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733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33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733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733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>
            <a:spLocks noGrp="1"/>
          </p:cNvSpPr>
          <p:nvPr>
            <p:ph type="title"/>
          </p:nvPr>
        </p:nvSpPr>
        <p:spPr>
          <a:xfrm>
            <a:off x="2416968" y="178593"/>
            <a:ext cx="7358000" cy="17144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ctr" anchorCtr="0">
            <a:noAutofit/>
          </a:bodyPr>
          <a:lstStyle/>
          <a:p>
            <a:r>
              <a:rPr lang="en"/>
              <a:t>Teach RNN ‘hihello’</a:t>
            </a:r>
            <a:endParaRPr/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67" y="2621734"/>
            <a:ext cx="7620000" cy="30353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477838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1649</TotalTime>
  <Words>2097</Words>
  <Application>Microsoft Macintosh PowerPoint</Application>
  <PresentationFormat>Widescreen</PresentationFormat>
  <Paragraphs>209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HY그래픽M</vt:lpstr>
      <vt:lpstr>Noto Sans Symbols</vt:lpstr>
      <vt:lpstr>Arial</vt:lpstr>
      <vt:lpstr>Calibri</vt:lpstr>
      <vt:lpstr>Consolas</vt:lpstr>
      <vt:lpstr>Gill Sans</vt:lpstr>
      <vt:lpstr>Helvetica Neue</vt:lpstr>
      <vt:lpstr>Trebuchet MS</vt:lpstr>
      <vt:lpstr>Wingdings</vt:lpstr>
      <vt:lpstr>Wingdings 3</vt:lpstr>
      <vt:lpstr>Facet</vt:lpstr>
      <vt:lpstr>TensorFlow tutorial: RNN</vt:lpstr>
      <vt:lpstr>Outline</vt:lpstr>
      <vt:lpstr>https://github.com/hunkim/DeepLearningZeroToAll/ </vt:lpstr>
      <vt:lpstr>RNN in TensorFlow</vt:lpstr>
      <vt:lpstr>RNN in TensorFlow</vt:lpstr>
      <vt:lpstr>Teach RNN ‘hihello’</vt:lpstr>
      <vt:lpstr>One-hot encoding</vt:lpstr>
      <vt:lpstr>Teach RNN ‘hihello’</vt:lpstr>
      <vt:lpstr>Teach RNN ‘hihello’</vt:lpstr>
      <vt:lpstr>Creating rnn cell</vt:lpstr>
      <vt:lpstr>Creating rnn cell</vt:lpstr>
      <vt:lpstr>Execute RNN</vt:lpstr>
      <vt:lpstr>RNN parameters</vt:lpstr>
      <vt:lpstr>Data creation</vt:lpstr>
      <vt:lpstr>Feed to RNN</vt:lpstr>
      <vt:lpstr>Cost: sequence_loss</vt:lpstr>
      <vt:lpstr>Cost: sequence_loss</vt:lpstr>
      <vt:lpstr>Cost: sequence_loss</vt:lpstr>
      <vt:lpstr>Training</vt:lpstr>
      <vt:lpstr>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for  image analysis  and its application for climate science</dc:title>
  <dc:creator>Kim, Sookyung</dc:creator>
  <cp:lastModifiedBy>Kim, Sookyung</cp:lastModifiedBy>
  <cp:revision>41</cp:revision>
  <dcterms:created xsi:type="dcterms:W3CDTF">2018-09-24T17:03:53Z</dcterms:created>
  <dcterms:modified xsi:type="dcterms:W3CDTF">2018-09-26T02:27:06Z</dcterms:modified>
</cp:coreProperties>
</file>